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7" r:id="rId5"/>
    <p:sldId id="259" r:id="rId6"/>
    <p:sldId id="260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61" r:id="rId15"/>
    <p:sldId id="262" r:id="rId16"/>
    <p:sldId id="263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7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39E0-5481-2840-BFC5-D84C65D12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552AC-9AAF-674B-B765-C2B7AB928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C139B-FDE5-3841-9EAF-F038F5CF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F0C7-AD26-8E45-B2D6-48815678C0B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F596B-0508-8A4C-A19A-153473A7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6144E-D8E8-D440-B8D1-1B92D640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C746-0A91-E94E-B913-AA9B3BB3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EBFD-98A5-874F-92AF-27666A57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ACE26-8BC8-CD46-A7A1-66E15C975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5A52D-DF72-7242-B720-30242CFD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F0C7-AD26-8E45-B2D6-48815678C0B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5EF1A-C6BC-8C42-9B5E-172FB2F7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0070A-CD2D-5C4C-A555-12ED4A0E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C746-0A91-E94E-B913-AA9B3BB3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0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4DAFE6-13E4-B94A-B420-F782FFB79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503EF-4866-234C-A5AC-948C842C3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F5BE2-633D-4947-AC7A-ABCAE34E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F0C7-AD26-8E45-B2D6-48815678C0B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A2F40-C4C9-F14D-AD2F-938B1815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5BD5F-3FB4-E042-99D6-BCF5A7EE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C746-0A91-E94E-B913-AA9B3BB3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5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232C-C47C-4042-AADE-C14D900F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6090B-5B74-D948-A7B3-63DBDC7BA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4ADBA-54B1-CA40-9CFE-12EEC4EB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F0C7-AD26-8E45-B2D6-48815678C0B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30FD4-8C73-4045-83A2-6701E26B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FEF86-A421-2249-B709-4BCA873E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C746-0A91-E94E-B913-AA9B3BB3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8CD8-F600-1242-874A-503E7CF5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DCD6C-D139-774A-8045-102F50502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AC98D-9873-3247-B9D3-C46D06B3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F0C7-AD26-8E45-B2D6-48815678C0B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8B01F-314B-8543-9A87-0437555FC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20204-EE7D-7946-BF6D-2715758F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C746-0A91-E94E-B913-AA9B3BB3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7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37CE-7E8F-6E49-A51E-365ACBF2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7CE1-C001-D44D-B33E-0723EACE7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A4FF4-7BA6-E945-B02C-020DBE203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913BA-AA3D-0D41-9ADD-1FAD3D18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F0C7-AD26-8E45-B2D6-48815678C0B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0EDC8-F60C-C340-956A-D4FC05E4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63090-7D2A-CE4B-83F7-70D72ECA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C746-0A91-E94E-B913-AA9B3BB3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1BB0-3224-5F49-A57A-61DE19A95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AD33B-2650-3346-93FE-3BC4931A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82F7A-2406-9245-8A2E-0A33ADE9F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79058-77EA-EA42-98B6-8C9E293FB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B1A3D-FA5A-B741-BEDF-392A7982B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C1F43A-BB68-2C4E-A366-58A4DEA1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F0C7-AD26-8E45-B2D6-48815678C0B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30106-F041-D041-A19A-7BA6ED4C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10CEFF-60DD-514A-A6AB-ACE00659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C746-0A91-E94E-B913-AA9B3BB3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4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6E60-C96C-1B40-A7CE-643C95F4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A7F10-9AF5-F947-8CAD-3187AF239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F0C7-AD26-8E45-B2D6-48815678C0B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BC498-BB05-E844-B0F1-8F8B2F80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1ABF0-947B-7949-8E2D-69AA35F4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C746-0A91-E94E-B913-AA9B3BB3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8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BF636-5D94-2E47-A46E-93D528F9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F0C7-AD26-8E45-B2D6-48815678C0B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39924-7FAA-5F42-9F4A-AB5E75DE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5396C-51AF-D944-9BCC-C7319E76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C746-0A91-E94E-B913-AA9B3BB3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8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EA88-4B79-6147-8271-872BF20A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BF919-8E2E-1441-8ED8-201F8E03F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CCBC0-2AF2-2740-860E-90909BA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116E1-A2F2-EE44-8A55-825AFCA3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F0C7-AD26-8E45-B2D6-48815678C0B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B8DB2-025A-4344-889A-8D70AF8F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B6942-3AFC-DE4C-9AB7-50670796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C746-0A91-E94E-B913-AA9B3BB3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F9DC6-F58E-1B45-887E-3E886B60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D2B23D-30C1-734A-92AE-7C44B969D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B0DE2-F603-544F-AEC7-9301EF090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90661-02E0-764F-99E9-823CB325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F0C7-AD26-8E45-B2D6-48815678C0B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0AB73-596D-DE48-BF71-DF8A6687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8ED37-A6B2-2F4F-BD49-03C02644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C746-0A91-E94E-B913-AA9B3BB3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2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F975E-B8EE-2A4D-9B79-D8DD193D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9C6AB-76C2-1744-A245-574925F78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B8D87-C8AF-5E4D-A690-93CC7938B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F0C7-AD26-8E45-B2D6-48815678C0B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A0F8B-7B50-8144-A79A-A0FE21612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F2A9B-8045-8342-81EF-85878B497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1C746-0A91-E94E-B913-AA9B3BB3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7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ellemc.com/en-us/memory-centric-architecture-vision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C70F-5D15-7245-866D-59183C3965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Putting Data in It’s 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DBBB0-3566-894F-8233-F0DA4CA0C3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Survey of Data Placement Algorithms</a:t>
            </a:r>
          </a:p>
          <a:p>
            <a:endParaRPr lang="en-US" dirty="0"/>
          </a:p>
          <a:p>
            <a:r>
              <a:rPr lang="en-US" dirty="0"/>
              <a:t>By</a:t>
            </a:r>
          </a:p>
          <a:p>
            <a:r>
              <a:rPr lang="en-US" dirty="0"/>
              <a:t>Troy Dey</a:t>
            </a:r>
          </a:p>
        </p:txBody>
      </p:sp>
    </p:spTree>
    <p:extLst>
      <p:ext uri="{BB962C8B-B14F-4D97-AF65-F5344CB8AC3E}">
        <p14:creationId xmlns:p14="http://schemas.microsoft.com/office/powerpoint/2010/main" val="1437317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99A3-6441-0C43-A7D9-A51AE859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unit of 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B6079-4647-B541-8FA9-6405D6E87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Has a major impact on the design of the algorithm</a:t>
            </a:r>
          </a:p>
          <a:p>
            <a:r>
              <a:rPr lang="en-US" dirty="0"/>
              <a:t>Block V File Level</a:t>
            </a:r>
          </a:p>
          <a:p>
            <a:pPr lvl="1"/>
            <a:r>
              <a:rPr lang="en-US" dirty="0"/>
              <a:t>Block</a:t>
            </a:r>
          </a:p>
          <a:p>
            <a:pPr lvl="2"/>
            <a:r>
              <a:rPr lang="en-US" dirty="0"/>
              <a:t>Smaller migration size</a:t>
            </a:r>
          </a:p>
          <a:p>
            <a:pPr lvl="2"/>
            <a:r>
              <a:rPr lang="en-US" dirty="0"/>
              <a:t>More efficient placement</a:t>
            </a:r>
          </a:p>
          <a:p>
            <a:pPr lvl="2"/>
            <a:r>
              <a:rPr lang="en-US" dirty="0"/>
              <a:t>Larger amount of metadata required</a:t>
            </a:r>
          </a:p>
          <a:p>
            <a:pPr lvl="2"/>
            <a:r>
              <a:rPr lang="en-US" dirty="0"/>
              <a:t>Can be tracked as chunks/slices of contiguous blocks</a:t>
            </a:r>
          </a:p>
          <a:p>
            <a:pPr lvl="1"/>
            <a:r>
              <a:rPr lang="en-US" dirty="0"/>
              <a:t>File</a:t>
            </a:r>
          </a:p>
          <a:p>
            <a:pPr lvl="2"/>
            <a:r>
              <a:rPr lang="en-US" dirty="0"/>
              <a:t>Large migration size</a:t>
            </a:r>
          </a:p>
          <a:p>
            <a:pPr lvl="2"/>
            <a:r>
              <a:rPr lang="en-US" dirty="0"/>
              <a:t>Less efficient</a:t>
            </a:r>
          </a:p>
          <a:p>
            <a:pPr lvl="2"/>
            <a:r>
              <a:rPr lang="en-US" dirty="0"/>
              <a:t>Smaller metadata overhead</a:t>
            </a:r>
          </a:p>
          <a:p>
            <a:pPr lvl="2"/>
            <a:r>
              <a:rPr lang="en-US" dirty="0"/>
              <a:t>Take advantage of application level metrics</a:t>
            </a:r>
          </a:p>
        </p:txBody>
      </p:sp>
    </p:spTree>
    <p:extLst>
      <p:ext uri="{BB962C8B-B14F-4D97-AF65-F5344CB8AC3E}">
        <p14:creationId xmlns:p14="http://schemas.microsoft.com/office/powerpoint/2010/main" val="54744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88A5A-6570-DA41-AB96-4D27470C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 Characteristics?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1369A-ACAC-E54C-B148-82FAF7A76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characteristics to track in order to determine placement</a:t>
            </a:r>
          </a:p>
          <a:p>
            <a:pPr lvl="1"/>
            <a:r>
              <a:rPr lang="en-US" dirty="0"/>
              <a:t>Basic</a:t>
            </a:r>
          </a:p>
          <a:p>
            <a:pPr lvl="2"/>
            <a:r>
              <a:rPr lang="en-US" dirty="0"/>
              <a:t>IOPS, throughput, latency</a:t>
            </a:r>
          </a:p>
          <a:p>
            <a:pPr lvl="1"/>
            <a:r>
              <a:rPr lang="en-US" dirty="0"/>
              <a:t>Advanced</a:t>
            </a:r>
          </a:p>
          <a:p>
            <a:pPr lvl="2"/>
            <a:r>
              <a:rPr lang="en-US" dirty="0"/>
              <a:t>Sequential V random</a:t>
            </a:r>
          </a:p>
          <a:p>
            <a:pPr lvl="2"/>
            <a:r>
              <a:rPr lang="en-US" dirty="0"/>
              <a:t>Read/Write ratio</a:t>
            </a:r>
          </a:p>
          <a:p>
            <a:pPr lvl="2"/>
            <a:r>
              <a:rPr lang="en-US" dirty="0"/>
              <a:t>Sync v Async</a:t>
            </a:r>
          </a:p>
          <a:p>
            <a:r>
              <a:rPr lang="en-US" dirty="0"/>
              <a:t>The more characteristics used the more</a:t>
            </a:r>
          </a:p>
          <a:p>
            <a:pPr lvl="1"/>
            <a:r>
              <a:rPr lang="en-US" dirty="0"/>
              <a:t>Complex the algorithm</a:t>
            </a:r>
          </a:p>
          <a:p>
            <a:pPr lvl="1"/>
            <a:r>
              <a:rPr lang="en-US" dirty="0"/>
              <a:t>More compute overhead needed</a:t>
            </a:r>
          </a:p>
          <a:p>
            <a:pPr lvl="1"/>
            <a:r>
              <a:rPr lang="en-US" dirty="0"/>
              <a:t>More storage needed</a:t>
            </a:r>
          </a:p>
        </p:txBody>
      </p:sp>
    </p:spTree>
    <p:extLst>
      <p:ext uri="{BB962C8B-B14F-4D97-AF65-F5344CB8AC3E}">
        <p14:creationId xmlns:p14="http://schemas.microsoft.com/office/powerpoint/2010/main" val="426192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B95F-1402-0140-9C1C-961B583B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device characteristics be considered?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07931-EC0A-0F4F-A444-2DEB55576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complex algorithm</a:t>
            </a:r>
          </a:p>
          <a:p>
            <a:r>
              <a:rPr lang="en-US" dirty="0"/>
              <a:t>More metadata needed</a:t>
            </a:r>
          </a:p>
          <a:p>
            <a:r>
              <a:rPr lang="en-US" dirty="0"/>
              <a:t>More knowledge of the system needed</a:t>
            </a:r>
          </a:p>
          <a:p>
            <a:r>
              <a:rPr lang="en-US" dirty="0"/>
              <a:t>Can take advantage of the unique characteristics of different types of devices </a:t>
            </a:r>
          </a:p>
          <a:p>
            <a:pPr lvl="1"/>
            <a:r>
              <a:rPr lang="en-US" dirty="0"/>
              <a:t>Large percentages of data are written once and never accessed: place on HDD</a:t>
            </a:r>
          </a:p>
          <a:p>
            <a:pPr lvl="1"/>
            <a:r>
              <a:rPr lang="en-US" dirty="0"/>
              <a:t>Small percentage of data receives nearly half of the I/O: place on SCM</a:t>
            </a:r>
          </a:p>
          <a:p>
            <a:pPr lvl="1"/>
            <a:r>
              <a:rPr lang="en-US" dirty="0"/>
              <a:t>Small random writes: place on SCM</a:t>
            </a:r>
          </a:p>
          <a:p>
            <a:pPr lvl="1"/>
            <a:r>
              <a:rPr lang="en-US" dirty="0"/>
              <a:t>Data that is frequently accessed in large sequential chunks: place on SSD</a:t>
            </a:r>
          </a:p>
        </p:txBody>
      </p:sp>
    </p:spTree>
    <p:extLst>
      <p:ext uri="{BB962C8B-B14F-4D97-AF65-F5344CB8AC3E}">
        <p14:creationId xmlns:p14="http://schemas.microsoft.com/office/powerpoint/2010/main" val="660695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3D0F-A55D-2A49-9C97-DE99BEC9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will the placement adapt to changes in the workload?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C34B6-980F-0349-97A0-E48425039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characteristics collected?</a:t>
            </a:r>
          </a:p>
          <a:p>
            <a:pPr lvl="1"/>
            <a:r>
              <a:rPr lang="en-US" dirty="0"/>
              <a:t>High frequency can lead to unacceptable overhead</a:t>
            </a:r>
          </a:p>
          <a:p>
            <a:r>
              <a:rPr lang="en-US" dirty="0"/>
              <a:t>How frequently are migrations allowed to happen?</a:t>
            </a:r>
          </a:p>
          <a:p>
            <a:pPr lvl="1"/>
            <a:r>
              <a:rPr lang="en-US" dirty="0"/>
              <a:t>Migrations are very expensive and could disrupt normal system operation</a:t>
            </a:r>
          </a:p>
          <a:p>
            <a:r>
              <a:rPr lang="en-US" dirty="0"/>
              <a:t>How does the algorithm adapt to changes?</a:t>
            </a:r>
          </a:p>
          <a:p>
            <a:pPr lvl="1"/>
            <a:r>
              <a:rPr lang="en-US" dirty="0"/>
              <a:t>Too complex and the overhead can be unacceptable</a:t>
            </a:r>
          </a:p>
          <a:p>
            <a:pPr lvl="1"/>
            <a:r>
              <a:rPr lang="en-US" dirty="0"/>
              <a:t>Too simple and the placement can be poor, lead to thrashing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87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B06F-0D39-8443-B739-9A389E225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Chew Analyzer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FDBE0-5335-0547-80D0-FE0174BB4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Directly addresses placement in a system containing multiple pools each consisting of a different type of device</a:t>
            </a:r>
          </a:p>
          <a:p>
            <a:r>
              <a:rPr lang="en-US" dirty="0"/>
              <a:t>Considers a system where all the pools are directly connected</a:t>
            </a:r>
          </a:p>
          <a:p>
            <a:r>
              <a:rPr lang="en-US" dirty="0"/>
              <a:t>In depth workload analysis considering aspects such as sequential v random, read/write ratio, etc.</a:t>
            </a:r>
          </a:p>
          <a:p>
            <a:r>
              <a:rPr lang="en-US" dirty="0"/>
              <a:t>Finds that nearly 30% of data receives 0 accesses and 10% receives close to 50%</a:t>
            </a:r>
          </a:p>
          <a:p>
            <a:r>
              <a:rPr lang="en-US" dirty="0"/>
              <a:t>Unit of Migration: a chunk of contiguous blocks</a:t>
            </a:r>
          </a:p>
          <a:p>
            <a:r>
              <a:rPr lang="en-US" dirty="0"/>
              <a:t>Use a hierarchical classifier to determine block placement</a:t>
            </a:r>
          </a:p>
        </p:txBody>
      </p:sp>
    </p:spTree>
    <p:extLst>
      <p:ext uri="{BB962C8B-B14F-4D97-AF65-F5344CB8AC3E}">
        <p14:creationId xmlns:p14="http://schemas.microsoft.com/office/powerpoint/2010/main" val="310556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2F1A6-573B-D947-AD27-FC7B80F4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K-SVM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1D0C-7A65-634A-9094-A8BFBFCC6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Addresses the adaptability problem</a:t>
            </a:r>
          </a:p>
          <a:p>
            <a:r>
              <a:rPr lang="en-US" dirty="0"/>
              <a:t>A traditional storage array with an HDD capacity tier and an SSD performance tier</a:t>
            </a:r>
          </a:p>
          <a:p>
            <a:r>
              <a:rPr lang="en-US" dirty="0"/>
              <a:t>Simple workload characteristic, only considers access intensity</a:t>
            </a:r>
          </a:p>
          <a:p>
            <a:r>
              <a:rPr lang="en-US" dirty="0"/>
              <a:t>Unit of Migration: Slice of contiguous blocks</a:t>
            </a:r>
          </a:p>
          <a:p>
            <a:r>
              <a:rPr lang="en-US" dirty="0"/>
              <a:t>Utilizes K-Means to select a training set for the SVM algorithm</a:t>
            </a:r>
          </a:p>
          <a:p>
            <a:r>
              <a:rPr lang="en-US" dirty="0"/>
              <a:t>Uses SVM to classify slices into hot and cold</a:t>
            </a:r>
          </a:p>
          <a:p>
            <a:r>
              <a:rPr lang="en-US" dirty="0"/>
              <a:t>Studies the impact of different parameters such as slice size, bandwidth, PT to CT ratio</a:t>
            </a:r>
          </a:p>
        </p:txBody>
      </p:sp>
    </p:spTree>
    <p:extLst>
      <p:ext uri="{BB962C8B-B14F-4D97-AF65-F5344CB8AC3E}">
        <p14:creationId xmlns:p14="http://schemas.microsoft.com/office/powerpoint/2010/main" val="157437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60AAB-4B9E-F44F-93F5-55E6BF54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AutoTiering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32811-EBCC-CC49-B622-F54E1D06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Designed for an All Flash Array containing multiple pools of different types of flash devices running Virtual Machine workloads</a:t>
            </a:r>
          </a:p>
          <a:p>
            <a:r>
              <a:rPr lang="en-US" dirty="0"/>
              <a:t>A performance tier consisting of SLC or </a:t>
            </a:r>
            <a:r>
              <a:rPr lang="en-US" dirty="0" err="1"/>
              <a:t>Optane</a:t>
            </a:r>
            <a:r>
              <a:rPr lang="en-US" dirty="0"/>
              <a:t> SSD’s and a capacity tier consisting of TLC SSD’s</a:t>
            </a:r>
          </a:p>
          <a:p>
            <a:r>
              <a:rPr lang="en-US" dirty="0"/>
              <a:t>Workload characteristics are IOPS, throughput, latency</a:t>
            </a:r>
          </a:p>
          <a:p>
            <a:r>
              <a:rPr lang="en-US" dirty="0"/>
              <a:t>Considers devices characteristics at a basic level</a:t>
            </a:r>
          </a:p>
          <a:p>
            <a:r>
              <a:rPr lang="en-US" dirty="0"/>
              <a:t>Unit of Migration: VMDK file</a:t>
            </a:r>
          </a:p>
          <a:p>
            <a:r>
              <a:rPr lang="en-US" dirty="0"/>
              <a:t>Uses benchmarking tool running in each VM to inject latency at runtime to estimate the impact of running the VM on different tiers</a:t>
            </a:r>
          </a:p>
          <a:p>
            <a:r>
              <a:rPr lang="en-US" dirty="0"/>
              <a:t>Formulates the problem as an optimization problem and uses a greedy approach to solving a simplified version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4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9CDC-82F4-1E4E-A16D-A8BAF09C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CCAB-D99F-B745-AEDF-973499C6D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Placement for MapReduce style workloads running in the cloud</a:t>
            </a:r>
          </a:p>
          <a:p>
            <a:r>
              <a:rPr lang="en-US" dirty="0"/>
              <a:t>Cloud offers a wide variety of storage services with characteristics that are unique to the cloud environment such as ephemeral devices and performance being based on capacity allocated</a:t>
            </a:r>
          </a:p>
          <a:p>
            <a:r>
              <a:rPr lang="en-US" dirty="0"/>
              <a:t>MapReduce jobs also exhibit unique characteristics that can be taken advantage of to improve placement</a:t>
            </a:r>
          </a:p>
          <a:p>
            <a:r>
              <a:rPr lang="en-US" dirty="0"/>
              <a:t>The main workload characteristic under consideration is the runtime for the job</a:t>
            </a:r>
          </a:p>
          <a:p>
            <a:r>
              <a:rPr lang="en-US" dirty="0"/>
              <a:t>Unit of Migration: Job</a:t>
            </a:r>
          </a:p>
          <a:p>
            <a:r>
              <a:rPr lang="en-US" dirty="0"/>
              <a:t>Optimization framework using regression to estimate job runtimes on different storage configurations and simulated annealing to explore the configuration space and find a near optimal solution</a:t>
            </a:r>
          </a:p>
          <a:p>
            <a:r>
              <a:rPr lang="en-US" dirty="0"/>
              <a:t>Runs offline</a:t>
            </a:r>
          </a:p>
          <a:p>
            <a:r>
              <a:rPr lang="en-US" dirty="0"/>
              <a:t>Considers cost</a:t>
            </a:r>
          </a:p>
        </p:txBody>
      </p:sp>
    </p:spTree>
    <p:extLst>
      <p:ext uri="{BB962C8B-B14F-4D97-AF65-F5344CB8AC3E}">
        <p14:creationId xmlns:p14="http://schemas.microsoft.com/office/powerpoint/2010/main" val="3520584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436C-410E-D449-8542-78529CDE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Ziggurat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54457-573B-D74F-B4CE-A4152236C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tiered file system designed specifically for systems containing SCM</a:t>
            </a:r>
          </a:p>
          <a:p>
            <a:r>
              <a:rPr lang="en-US" dirty="0"/>
              <a:t>Needs to make real time decisions for each I/O</a:t>
            </a:r>
          </a:p>
          <a:p>
            <a:r>
              <a:rPr lang="en-US" dirty="0"/>
              <a:t>Provide near SCM performance</a:t>
            </a:r>
          </a:p>
          <a:p>
            <a:r>
              <a:rPr lang="en-US" dirty="0"/>
              <a:t>Unit of Migration: Write Entry</a:t>
            </a:r>
          </a:p>
          <a:p>
            <a:r>
              <a:rPr lang="en-US" dirty="0"/>
              <a:t>Use SCM to absorb small random writes and synchronous writes</a:t>
            </a:r>
          </a:p>
          <a:p>
            <a:r>
              <a:rPr lang="en-US" dirty="0"/>
              <a:t>Steer large async writes to SSD</a:t>
            </a:r>
          </a:p>
          <a:p>
            <a:r>
              <a:rPr lang="en-US" dirty="0"/>
              <a:t>Migration consolidates writes in SCM and migrates them in large chunks to SSD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2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D279-747F-9D4A-9AC5-2713AC7E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03DC8-4E4A-6B46-9E97-7ACCB2F98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data organizations handle continues to grow rapidly</a:t>
            </a:r>
          </a:p>
          <a:p>
            <a:r>
              <a:rPr lang="en-US" dirty="0"/>
              <a:t>The rise of Big Data and the commoditization of ML algorithms has led to organizations of all sizes seeking insights into their data</a:t>
            </a:r>
          </a:p>
          <a:p>
            <a:r>
              <a:rPr lang="en-US" dirty="0"/>
              <a:t>The public cloud which offers many different storage services</a:t>
            </a:r>
          </a:p>
          <a:p>
            <a:r>
              <a:rPr lang="en-US" dirty="0"/>
              <a:t>IoT systems that are constantly generating data</a:t>
            </a:r>
          </a:p>
          <a:p>
            <a:r>
              <a:rPr lang="en-US" dirty="0"/>
              <a:t>In order to balance, performance, capacity, and cost storage systems vendors create products consisting of multiple devices</a:t>
            </a:r>
          </a:p>
        </p:txBody>
      </p:sp>
    </p:spTree>
    <p:extLst>
      <p:ext uri="{BB962C8B-B14F-4D97-AF65-F5344CB8AC3E}">
        <p14:creationId xmlns:p14="http://schemas.microsoft.com/office/powerpoint/2010/main" val="241898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B20A-EF0E-3F45-9289-EFF9809A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of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28453-875F-AE44-BD81-0A8FBCDD0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Device vendors have been creating more specialized devices to meet the needs of specific aspects of storage</a:t>
            </a:r>
          </a:p>
          <a:p>
            <a:r>
              <a:rPr lang="en-US" dirty="0"/>
              <a:t>HDD with SMR are now being shipped which allow increased capacity for HDD at the expense of write performance</a:t>
            </a:r>
          </a:p>
          <a:p>
            <a:r>
              <a:rPr lang="en-US" dirty="0"/>
              <a:t>Storage Class Memory (NVRAM) provides byte addressability, near DRAM level performance with greater capacity, but is still much more expensive than SSD’s.</a:t>
            </a:r>
          </a:p>
          <a:p>
            <a:r>
              <a:rPr lang="en-US" dirty="0"/>
              <a:t>SSD’s have become much cheaper, but they are still more expensive than HDD’s and have durability constraints</a:t>
            </a:r>
          </a:p>
          <a:p>
            <a:r>
              <a:rPr lang="en-US" dirty="0"/>
              <a:t>SSD’s have also increased in capacity but these larger capacity devices also have worse endurance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5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1238-2CB0-BD4C-B413-BB4673F5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Hierarchy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4EA6ED-AAC2-5149-A689-26CA0A862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1880394"/>
            <a:ext cx="9525000" cy="424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3EA31D-A1BF-434B-AB38-EBE147897CD3}"/>
              </a:ext>
            </a:extLst>
          </p:cNvPr>
          <p:cNvSpPr txBox="1"/>
          <p:nvPr/>
        </p:nvSpPr>
        <p:spPr>
          <a:xfrm>
            <a:off x="2758772" y="6308209"/>
            <a:ext cx="667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https://blog.dellemc.com/en-us/memory-centric-architecture-vision/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5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AFF4-4840-404B-BA37-E76105BD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Placement?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43A84-A966-7E4F-9A7D-D03FBEA59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storage system containing multiple storage pools with different capabilities and a workload which accesses data in a certain pattern what is the optimal pool that each block of data should be stored on?</a:t>
            </a:r>
          </a:p>
          <a:p>
            <a:r>
              <a:rPr lang="en-US" dirty="0"/>
              <a:t>The goal is to achieve the highest performance at the lowest cost for the given workload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92AC0A9-BF36-9348-BD41-14D97EF1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0" y="3802063"/>
            <a:ext cx="33655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636B-7646-1641-8DB0-D104DAEC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V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5B65B-EFCD-AD43-A5FC-F07D070F7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Copying V Moving</a:t>
            </a:r>
          </a:p>
          <a:p>
            <a:r>
              <a:rPr lang="en-US" dirty="0"/>
              <a:t>Eviction and write back/through V Migration</a:t>
            </a:r>
          </a:p>
          <a:p>
            <a:r>
              <a:rPr lang="en-US" dirty="0"/>
              <a:t>Near real time V Periodic</a:t>
            </a:r>
          </a:p>
          <a:p>
            <a:r>
              <a:rPr lang="en-US" dirty="0"/>
              <a:t>Simple heuristic V Complex Heurist, Optimization, Machine Learning</a:t>
            </a:r>
          </a:p>
          <a:p>
            <a:r>
              <a:rPr lang="en-US" dirty="0"/>
              <a:t>Simple workload characteristics V Complex workload heuristics</a:t>
            </a:r>
          </a:p>
          <a:p>
            <a:r>
              <a:rPr lang="en-US" dirty="0"/>
              <a:t>A single pool acts as the cache V All pools need to be considered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9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00597-5733-6F46-BB2C-FFC74887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410A-92BA-8046-9863-3CEB73BDC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workload being placed?</a:t>
            </a:r>
          </a:p>
          <a:p>
            <a:r>
              <a:rPr lang="en-US" dirty="0"/>
              <a:t>What system is placement is occurring on?</a:t>
            </a:r>
          </a:p>
          <a:p>
            <a:r>
              <a:rPr lang="en-US" dirty="0"/>
              <a:t>What is the unit of migration?</a:t>
            </a:r>
          </a:p>
          <a:p>
            <a:r>
              <a:rPr lang="en-US" dirty="0"/>
              <a:t>What characteristics of the workload will be used to generate a placement recommendation?</a:t>
            </a:r>
          </a:p>
          <a:p>
            <a:r>
              <a:rPr lang="en-US" dirty="0"/>
              <a:t>Will device characteristics be considered?</a:t>
            </a:r>
          </a:p>
          <a:p>
            <a:r>
              <a:rPr lang="en-US" dirty="0"/>
              <a:t>How will the placement adapt to changes in the workload?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8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80FE-EEB7-E24C-91B3-57F5D450A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workload being placed?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43D4-31B1-FA4F-8331-B7BDA3728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placement algorithms are designed to be general purpose</a:t>
            </a:r>
          </a:p>
          <a:p>
            <a:r>
              <a:rPr lang="en-US" dirty="0"/>
              <a:t>Placement can also be designed for more specialized purposes</a:t>
            </a:r>
          </a:p>
          <a:p>
            <a:pPr lvl="1"/>
            <a:r>
              <a:rPr lang="en-US" dirty="0"/>
              <a:t>Virtual Machines</a:t>
            </a:r>
          </a:p>
          <a:p>
            <a:pPr lvl="1"/>
            <a:r>
              <a:rPr lang="en-US" dirty="0"/>
              <a:t>Databases</a:t>
            </a:r>
          </a:p>
          <a:p>
            <a:pPr lvl="1"/>
            <a:r>
              <a:rPr lang="en-US" dirty="0"/>
              <a:t>Hadoop</a:t>
            </a:r>
          </a:p>
          <a:p>
            <a:pPr lvl="1"/>
            <a:r>
              <a:rPr lang="en-US" dirty="0"/>
              <a:t>Key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9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FB3A-32FF-764B-A69E-52637BB1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system placement is occurring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1447-57B6-1444-A642-44D9C50D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Storage array, Cloud, Hybrid, multiple arrays</a:t>
            </a:r>
          </a:p>
          <a:p>
            <a:r>
              <a:rPr lang="en-US" dirty="0"/>
              <a:t>How are the pools organized?</a:t>
            </a:r>
          </a:p>
          <a:p>
            <a:pPr lvl="1"/>
            <a:r>
              <a:rPr lang="en-US" dirty="0"/>
              <a:t>Hierarchical </a:t>
            </a:r>
          </a:p>
          <a:p>
            <a:pPr lvl="1"/>
            <a:r>
              <a:rPr lang="en-US" dirty="0"/>
              <a:t>Fully Connected</a:t>
            </a:r>
          </a:p>
          <a:p>
            <a:pPr lvl="1"/>
            <a:r>
              <a:rPr lang="en-US" dirty="0"/>
              <a:t>All part of a single rack or across data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9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</TotalTime>
  <Words>1070</Words>
  <Application>Microsoft Office PowerPoint</Application>
  <PresentationFormat>Widescreen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Putting Data in It’s Place</vt:lpstr>
      <vt:lpstr>Background</vt:lpstr>
      <vt:lpstr>Diversity of Devices</vt:lpstr>
      <vt:lpstr>Device Hierarchy</vt:lpstr>
      <vt:lpstr>What is Placement?</vt:lpstr>
      <vt:lpstr>Caching V Placement</vt:lpstr>
      <vt:lpstr>Key Questions</vt:lpstr>
      <vt:lpstr>What is the workload being placed?</vt:lpstr>
      <vt:lpstr>What system placement is occurring on?</vt:lpstr>
      <vt:lpstr>What is the unit of migration?</vt:lpstr>
      <vt:lpstr>Workload Characteristics?</vt:lpstr>
      <vt:lpstr>Will device characteristics be considered?</vt:lpstr>
      <vt:lpstr>How will the placement adapt to changes in the workload?</vt:lpstr>
      <vt:lpstr>Chew Analyzer</vt:lpstr>
      <vt:lpstr>K-SVM</vt:lpstr>
      <vt:lpstr>AutoTiering</vt:lpstr>
      <vt:lpstr>CAST</vt:lpstr>
      <vt:lpstr>Ziggurat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Data in It’s Place</dc:title>
  <dc:creator>Troy Dey</dc:creator>
  <cp:lastModifiedBy>David</cp:lastModifiedBy>
  <cp:revision>23</cp:revision>
  <dcterms:created xsi:type="dcterms:W3CDTF">2020-04-27T02:02:27Z</dcterms:created>
  <dcterms:modified xsi:type="dcterms:W3CDTF">2020-04-29T14:39:14Z</dcterms:modified>
</cp:coreProperties>
</file>